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5" r:id="rId2"/>
    <p:sldId id="288" r:id="rId3"/>
    <p:sldId id="262" r:id="rId4"/>
    <p:sldId id="282" r:id="rId5"/>
    <p:sldId id="281" r:id="rId6"/>
    <p:sldId id="289" r:id="rId7"/>
    <p:sldId id="283" r:id="rId8"/>
    <p:sldId id="290" r:id="rId9"/>
    <p:sldId id="291" r:id="rId10"/>
    <p:sldId id="284" r:id="rId11"/>
    <p:sldId id="272" r:id="rId12"/>
    <p:sldId id="256" r:id="rId13"/>
    <p:sldId id="285" r:id="rId14"/>
    <p:sldId id="286" r:id="rId15"/>
    <p:sldId id="28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746E"/>
    <a:srgbClr val="1FA199"/>
    <a:srgbClr val="1CA09A"/>
    <a:srgbClr val="E3A9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72" autoAdjust="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E162A-81C5-4DE6-B53B-C5812A250653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EE2A6-D806-461A-A6D8-0D946EB08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587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EE2A6-D806-461A-A6D8-0D946EB081C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237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EE2A6-D806-461A-A6D8-0D946EB081C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679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591E7-9BF9-45FB-9610-CDA0ED5AA8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3B5699E-08B4-4E90-BAFF-172741A33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FA0BFE-1777-4078-8773-0A825CC88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/>
              <a:pPr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724151-85E5-4F59-B803-EE969ED8A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C87BC2-D14E-4A61-8545-23101C83E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89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49FA6-4726-47CB-96B1-F58BD6EDA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A35D19-1518-43B3-86BE-EE0217105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FB414C-B939-4B3D-835C-D94C9A2A6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/>
              <a:pPr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65FFE7-3AA7-4EB0-A4CC-42F4AF8AF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D668D3-E1A5-4FB8-9880-F2F4C345E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70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1E7A69-82DD-439C-BC61-2B4FCE52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2F9E29-ED19-4288-B870-177BCF460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2C8EAD-020E-4334-987F-920509384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/>
              <a:pPr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5861BD-3926-45FC-995C-45BC676B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3E72E4-7CB8-49B4-B194-5435ACF01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834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BCCF8-0AA1-4DCD-9A25-EA383B986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CF79DE-5DBF-45EF-8C0E-186BBD9886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EF1797-8F99-4B9E-B979-D72B80EDD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B04B61-5252-4C7C-A4F5-CE3D9B744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/>
              <a:pPr/>
              <a:t>16.08.2024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E47E9F-54FC-4F58-A39A-70A67A724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E91BA9-E0B0-4981-A4E6-E13FB56A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527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3B919B-61D8-4C70-93B2-1435AA985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E9EB41-B3BE-405B-B143-66501F8F2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EE689E-AB41-48B1-94D6-24D704B46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BB9355B-65C0-415C-A7C0-C0F8F881D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0EF93D3-6E7D-477F-9665-952AA47383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0B2DF52-8B4D-4320-8170-67A7E8D9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/>
              <a:pPr/>
              <a:t>16.08.2024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850300C-EEA3-4892-BC61-6CBF157A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DD5514A-A32C-4B59-ABAF-B0F90B46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383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D7ED7-C8DA-44D9-97AF-7E66A131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A9CBE04-5048-4438-AA98-72FACBA20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/>
              <a:pPr/>
              <a:t>16.08.2024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9CC8192-3222-4D19-BEFD-D5FEE672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983E44-1865-4DC7-B675-AAC4025E3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871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9DDAE2D-1C9A-4726-A25B-026B5138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/>
              <a:pPr/>
              <a:t>16.08.2024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06EDF86-F8D2-41A7-96B9-C5CCC320F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7492C1-C332-4004-9E03-5398E772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784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6A38E-34F3-4172-97AA-50A96C550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F3FEFF-C9D7-426A-BFA3-34FFDFDB3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AE269C-EFC4-4294-A24D-CCEA7379C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AA80D6-0401-4EF8-B7DD-4DFE82A1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/>
              <a:pPr/>
              <a:t>16.08.2024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CD5B22-E501-468C-9652-B87B7C2B1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2D039E-8EB7-423C-AC99-20651E33D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636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534FE-5185-46C2-ADF3-D9286588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70B08C7-CB4E-420F-9F9E-7285C36CAE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471EAA8-8B83-4C5A-B90C-50BD94103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E3D88E-9E66-4744-B5E9-135BB9AFA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/>
              <a:pPr/>
              <a:t>16.08.2024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CB3AAF-9DDC-493C-A15B-130CB6D1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0B3F57-03BE-42B3-8911-46B9EB66C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087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2EAA2-25BB-4139-B482-EE80185F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C284D8-A2F3-4A9F-BD87-BE77E3941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76F052-C2AD-40F5-A12D-463C674F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/>
              <a:pPr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0D22E4-8ADF-4B1E-A10F-49B768422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45AB6A-EA3E-4C73-BCE2-1C9EED09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197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C48345B-76E8-464E-8695-9C7094CB9E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BDBD31-FF35-43E1-A915-190971FEC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C4CED2-BA8F-4F9E-8299-FFD03F066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/>
              <a:pPr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97DC59-7B51-410D-A52D-2490D7381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5F24E7-957B-43BE-848C-FE80339B9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606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5F391-B8F6-479C-ACFB-01ACE0508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B422BC-106C-41C3-BC1D-5A16BDE50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B91A7B-C2FF-45CA-8A6E-A5B34EC254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2A9EE-73D4-4BA6-83ED-CB274B200204}" type="datetimeFigureOut">
              <a:rPr lang="ru-RU" smtClean="0"/>
              <a:pPr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F67C17-5AF5-4C9F-AC07-BA2EF81B6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B6AC7F-D51A-4F46-9616-0EF2F8340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E4A87-F47C-4009-BD91-0BDFDA9E5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50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C65C080D-05A2-497B-845B-8CA9460FD28A}"/>
              </a:ext>
            </a:extLst>
          </p:cNvPr>
          <p:cNvSpPr txBox="1">
            <a:spLocks/>
          </p:cNvSpPr>
          <p:nvPr/>
        </p:nvSpPr>
        <p:spPr>
          <a:xfrm>
            <a:off x="3845859" y="5464535"/>
            <a:ext cx="5764306" cy="9407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800" dirty="0">
                <a:ln w="3175">
                  <a:solidFill>
                    <a:sysClr val="windowText" lastClr="000000"/>
                  </a:solidFill>
                </a:ln>
              </a:rPr>
              <a:t>Ведущий эксперт</a:t>
            </a:r>
          </a:p>
          <a:p>
            <a:pPr>
              <a:lnSpc>
                <a:spcPct val="100000"/>
              </a:lnSpc>
            </a:pPr>
            <a:r>
              <a:rPr lang="ru-RU" sz="1800" dirty="0">
                <a:ln w="3175">
                  <a:solidFill>
                    <a:sysClr val="windowText" lastClr="000000"/>
                  </a:solidFill>
                </a:ln>
              </a:rPr>
              <a:t>кандидат военных наук, доцент</a:t>
            </a:r>
          </a:p>
          <a:p>
            <a:pPr>
              <a:lnSpc>
                <a:spcPct val="100000"/>
              </a:lnSpc>
            </a:pPr>
            <a:r>
              <a:rPr lang="ru-RU" sz="1800" dirty="0">
                <a:ln w="3175">
                  <a:solidFill>
                    <a:sysClr val="windowText" lastClr="000000"/>
                  </a:solidFill>
                </a:ln>
              </a:rPr>
              <a:t>Рудаков Дмитрий Павлович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264024" y="2303930"/>
            <a:ext cx="10927976" cy="2501151"/>
          </a:xfrm>
          <a:prstGeom prst="roundRect">
            <a:avLst>
              <a:gd name="adj" fmla="val 14706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Особенности и условия реализации обновленного содержания учебного предмета «Основы безопасности и защиты Родины»</a:t>
            </a:r>
          </a:p>
          <a:p>
            <a:pPr algn="ctr"/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в 2024–2025 учебном году</a:t>
            </a:r>
          </a:p>
          <a:p>
            <a:pPr algn="ctr"/>
            <a:endParaRPr lang="ru-RU" dirty="0"/>
          </a:p>
        </p:txBody>
      </p:sp>
      <p:pic>
        <p:nvPicPr>
          <p:cNvPr id="8" name="Picture 3" descr="C:\Documents and Settings\Эдик\Мои документы\Downloads\fonovuy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80" y="0"/>
            <a:ext cx="23060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0"/>
            <a:ext cx="6248400" cy="16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688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263480" y="5269815"/>
            <a:ext cx="586400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>
                <a:ln w="3175">
                  <a:noFill/>
                </a:ln>
                <a:latin typeface="Calibri Light" pitchFamily="34" charset="0"/>
              </a:rPr>
              <a:t>Президент России Владимир Путин 24 февраля 2022 г. объявил о начале специальной военной операции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" r="1065"/>
          <a:stretch/>
        </p:blipFill>
        <p:spPr>
          <a:xfrm>
            <a:off x="989349" y="1296047"/>
            <a:ext cx="6412266" cy="37562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2" name="Прямоугольник 51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0029" y="183889"/>
            <a:ext cx="3650906" cy="504006"/>
          </a:xfrm>
        </p:spPr>
        <p:txBody>
          <a:bodyPr>
            <a:normAutofit/>
          </a:bodyPr>
          <a:lstStyle/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Актуальность темы</a:t>
            </a: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130149" y="3272117"/>
            <a:ext cx="3061850" cy="358588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latin typeface="Inter"/>
              </a:rPr>
              <a:t>2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10872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655ACAAD-CA25-4FE4-8DC9-7C4BB46F091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448" y="2319366"/>
            <a:ext cx="5283666" cy="478964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8" t="1456" r="7208" b="7313"/>
          <a:stretch/>
        </p:blipFill>
        <p:spPr>
          <a:xfrm>
            <a:off x="4604845" y="1128496"/>
            <a:ext cx="3827930" cy="563574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" r="3683" b="5111"/>
          <a:stretch/>
        </p:blipFill>
        <p:spPr>
          <a:xfrm>
            <a:off x="787987" y="934266"/>
            <a:ext cx="3881718" cy="56311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751301" y="5934639"/>
            <a:ext cx="1685365" cy="286871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956619" y="4778192"/>
            <a:ext cx="1317812" cy="286871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51301" y="5011274"/>
            <a:ext cx="860612" cy="286871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781371" y="5697557"/>
            <a:ext cx="493060" cy="286871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949467" y="1972238"/>
            <a:ext cx="2679504" cy="286871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 txBox="1">
            <a:spLocks/>
          </p:cNvSpPr>
          <p:nvPr/>
        </p:nvSpPr>
        <p:spPr>
          <a:xfrm>
            <a:off x="1188877" y="175147"/>
            <a:ext cx="6013210" cy="5210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Нормативная правовая база</a:t>
            </a:r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latin typeface="Inter"/>
              </a:rPr>
              <a:t>3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94064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" b="1389"/>
          <a:stretch/>
        </p:blipFill>
        <p:spPr>
          <a:xfrm>
            <a:off x="3492279" y="1257109"/>
            <a:ext cx="8179134" cy="54993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98" y="958192"/>
            <a:ext cx="8179134" cy="54993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Прямоугольник 17"/>
          <p:cNvSpPr/>
          <p:nvPr/>
        </p:nvSpPr>
        <p:spPr>
          <a:xfrm>
            <a:off x="1889760" y="2989735"/>
            <a:ext cx="5867400" cy="65532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151182" y="4087912"/>
            <a:ext cx="0" cy="1344705"/>
          </a:xfrm>
          <a:prstGeom prst="straightConnector1">
            <a:avLst/>
          </a:prstGeom>
          <a:noFill/>
          <a:ln w="38100" cmpd="sng">
            <a:solidFill>
              <a:srgbClr val="FF0000"/>
            </a:solidFill>
            <a:headEnd type="none" w="med" len="med"/>
            <a:tailEnd type="arrow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1423595" y="4056535"/>
            <a:ext cx="7119770" cy="784412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latin typeface="Inter"/>
              </a:rPr>
              <a:t>4</a:t>
            </a:r>
            <a:endParaRPr lang="ru-RU" sz="1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34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 txBox="1">
            <a:spLocks/>
          </p:cNvSpPr>
          <p:nvPr/>
        </p:nvSpPr>
        <p:spPr>
          <a:xfrm>
            <a:off x="1188877" y="175147"/>
            <a:ext cx="6013210" cy="5210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Нормативная правовая база</a:t>
            </a:r>
          </a:p>
        </p:txBody>
      </p:sp>
    </p:spTree>
    <p:extLst>
      <p:ext uri="{BB962C8B-B14F-4D97-AF65-F5344CB8AC3E}">
        <p14:creationId xmlns:p14="http://schemas.microsoft.com/office/powerpoint/2010/main" val="30520163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" b="3414"/>
          <a:stretch/>
        </p:blipFill>
        <p:spPr>
          <a:xfrm>
            <a:off x="8090643" y="1539511"/>
            <a:ext cx="3792072" cy="512260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 txBox="1">
            <a:spLocks/>
          </p:cNvSpPr>
          <p:nvPr/>
        </p:nvSpPr>
        <p:spPr>
          <a:xfrm>
            <a:off x="1188877" y="175147"/>
            <a:ext cx="6013210" cy="5210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Нормативная правовая база</a:t>
            </a: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latin typeface="Inter"/>
              </a:rPr>
              <a:t>5</a:t>
            </a:r>
            <a:endParaRPr lang="ru-RU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42453" y="1671348"/>
            <a:ext cx="4277781" cy="9481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 </a:t>
            </a:r>
            <a:r>
              <a:rPr lang="ru-RU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Минпросвещения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России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1028 от 27.12.2023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42453" y="4760565"/>
            <a:ext cx="4277781" cy="9481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 </a:t>
            </a:r>
            <a:r>
              <a:rPr lang="ru-RU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Минпросвещения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России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62 от 01.02.2024</a:t>
            </a:r>
          </a:p>
        </p:txBody>
      </p:sp>
      <p:sp>
        <p:nvSpPr>
          <p:cNvPr id="25" name="Стрелка вниз 24"/>
          <p:cNvSpPr/>
          <p:nvPr/>
        </p:nvSpPr>
        <p:spPr>
          <a:xfrm>
            <a:off x="2485299" y="3328419"/>
            <a:ext cx="792088" cy="72858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"/>
          <a:stretch/>
        </p:blipFill>
        <p:spPr>
          <a:xfrm>
            <a:off x="5701550" y="1139401"/>
            <a:ext cx="3792071" cy="512260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442943" y="6108826"/>
            <a:ext cx="4878418" cy="59811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https://edsoo.ru/normativnye-dokumenty/</a:t>
            </a:r>
          </a:p>
        </p:txBody>
      </p:sp>
    </p:spTree>
    <p:extLst>
      <p:ext uri="{BB962C8B-B14F-4D97-AF65-F5344CB8AC3E}">
        <p14:creationId xmlns:p14="http://schemas.microsoft.com/office/powerpoint/2010/main" val="3159698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90965" y="2406423"/>
            <a:ext cx="3801034" cy="445157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15969" y="1173003"/>
            <a:ext cx="1100090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Модуль № 1    «Безопасное и устойчивое развитие личности, общества, государства»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Модуль № 2    «Военная подготовка. Основы военных знаний»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Модуль № 3    «Культура безопасности жизнедеятельности в современном обществе»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Модуль № 4    «Безопасность в быту»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Модуль № 5    «Безопасность на транспорте»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Модуль № 6    «Безопасность в общественных местах»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Модуль № 7    «Безопасность в природной среде»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Модуль № 8    «Основы медицинских знаний. Оказание первой помощи»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Модуль № 9    «Безопасность в социуме»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Модуль № 10  «Безопасность в информационном пространстве»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Модуль № 11  «Основы противодействия экстремизму и терроризму»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6800" y="154575"/>
            <a:ext cx="7517363" cy="561587"/>
          </a:xfrm>
        </p:spPr>
        <p:txBody>
          <a:bodyPr>
            <a:noAutofit/>
          </a:bodyPr>
          <a:lstStyle/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Федеральная рабочая программа по ОБЗР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latin typeface="Inter"/>
              </a:rPr>
              <a:t>6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7539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6800" y="154575"/>
            <a:ext cx="7517363" cy="561587"/>
          </a:xfrm>
        </p:spPr>
        <p:txBody>
          <a:bodyPr>
            <a:noAutofit/>
          </a:bodyPr>
          <a:lstStyle/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Федеральная рабочая программа по ОБЗР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latin typeface="Inter"/>
              </a:rPr>
              <a:t>7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589543"/>
              </p:ext>
            </p:extLst>
          </p:nvPr>
        </p:nvGraphicFramePr>
        <p:xfrm>
          <a:off x="436798" y="1039485"/>
          <a:ext cx="11190427" cy="567112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7120449">
                  <a:extLst>
                    <a:ext uri="{9D8B030D-6E8A-4147-A177-3AD203B41FA5}">
                      <a16:colId xmlns:a16="http://schemas.microsoft.com/office/drawing/2014/main" val="4233196522"/>
                    </a:ext>
                  </a:extLst>
                </a:gridCol>
                <a:gridCol w="2034989">
                  <a:extLst>
                    <a:ext uri="{9D8B030D-6E8A-4147-A177-3AD203B41FA5}">
                      <a16:colId xmlns:a16="http://schemas.microsoft.com/office/drawing/2014/main" val="970002484"/>
                    </a:ext>
                  </a:extLst>
                </a:gridCol>
                <a:gridCol w="2034989">
                  <a:extLst>
                    <a:ext uri="{9D8B030D-6E8A-4147-A177-3AD203B41FA5}">
                      <a16:colId xmlns:a16="http://schemas.microsoft.com/office/drawing/2014/main" val="91761502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Модули (тематические линии) предмета ОБЗР на уровне ООО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8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Количество часов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0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irport" panose="0200050602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8669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8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irport" panose="0200050602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ФРП ОБЖ–2023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ФРП ОБЗР–2024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18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1. Безопасное и устойчивое развитие личности, общества, государства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7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2. Военная подготовка. Основы военных знаний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03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3. Культура безопасности жизнедеятельности в современном обществе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75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4. Безопасность в быту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46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5. Безопасность на транспорте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698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6. Безопасность в общественных местах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29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7. Безопасность в природной среде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31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8. Основы медицинских знаний. Оказание первой помощи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1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9. Безопасность в социуме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94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10. Безопасность в информационном пространстве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22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11. Основы противодействия экстремизму и терроризму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56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851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4575"/>
            <a:ext cx="8390965" cy="561587"/>
          </a:xfrm>
        </p:spPr>
        <p:txBody>
          <a:bodyPr>
            <a:noAutofit/>
          </a:bodyPr>
          <a:lstStyle/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Федеральная рабочая программа по ОБЗР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latin typeface="Inter"/>
              </a:rPr>
              <a:t>8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910490"/>
              </p:ext>
            </p:extLst>
          </p:nvPr>
        </p:nvGraphicFramePr>
        <p:xfrm>
          <a:off x="436798" y="940870"/>
          <a:ext cx="11517636" cy="586232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4866722">
                  <a:extLst>
                    <a:ext uri="{9D8B030D-6E8A-4147-A177-3AD203B41FA5}">
                      <a16:colId xmlns:a16="http://schemas.microsoft.com/office/drawing/2014/main" val="4233196522"/>
                    </a:ext>
                  </a:extLst>
                </a:gridCol>
                <a:gridCol w="892096">
                  <a:extLst>
                    <a:ext uri="{9D8B030D-6E8A-4147-A177-3AD203B41FA5}">
                      <a16:colId xmlns:a16="http://schemas.microsoft.com/office/drawing/2014/main" val="2503904893"/>
                    </a:ext>
                  </a:extLst>
                </a:gridCol>
                <a:gridCol w="4667456">
                  <a:extLst>
                    <a:ext uri="{9D8B030D-6E8A-4147-A177-3AD203B41FA5}">
                      <a16:colId xmlns:a16="http://schemas.microsoft.com/office/drawing/2014/main" val="496171420"/>
                    </a:ext>
                  </a:extLst>
                </a:gridCol>
                <a:gridCol w="1091362">
                  <a:extLst>
                    <a:ext uri="{9D8B030D-6E8A-4147-A177-3AD203B41FA5}">
                      <a16:colId xmlns:a16="http://schemas.microsoft.com/office/drawing/2014/main" val="1052302350"/>
                    </a:ext>
                  </a:extLst>
                </a:gridCol>
              </a:tblGrid>
              <a:tr h="741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Модули (тематические линии) предмета ОБЗР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на уровне СОО – 2024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Часы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Модули (тематические линии) предмета ОБЖ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на уровне СОО (вариант № 1) – 2023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Часы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866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1. Безопасное и устойчивое развитие личности, общества,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     государства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1. Основы комплексной безопасности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27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2. Военная подготовка. Основы военных знаний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2. Основы обороны государства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703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3. Культура безопасности жизнедеятельности в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     современном обществе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3. Военно-профессиональная деятельность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975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4. Безопасность в быту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4. Защита населения Российской Федерации от опасных и чрезвычайных ситуаций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746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5. Безопасность на транспорте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5. Безопасность в природной среде и экологическая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     безопасность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5698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6. Безопасность в общественных местах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6. Основы противодействия экстремизму и терроризму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629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7. Безопасность в природной среде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7. Основы здорового образа жизни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231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8. Основы медицинских знаний. Оказание первой помощи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8. Основы медицинских знаний и оказание первой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     помощи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401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9. Безопасность в социуме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9. Элементы начальной военной подготовки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294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10. Безопасность в информационном пространстве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6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irport" panose="0200050602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22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11. Основы противодействия экстремизму и терроризму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6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irport" panose="0200050602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56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4029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4575"/>
            <a:ext cx="8390965" cy="561587"/>
          </a:xfrm>
        </p:spPr>
        <p:txBody>
          <a:bodyPr>
            <a:noAutofit/>
          </a:bodyPr>
          <a:lstStyle/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Федеральная рабочая программа по ОБЗР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latin typeface="Inter"/>
              </a:rPr>
              <a:t>9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36798" y="1039485"/>
          <a:ext cx="11190427" cy="567112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7120449">
                  <a:extLst>
                    <a:ext uri="{9D8B030D-6E8A-4147-A177-3AD203B41FA5}">
                      <a16:colId xmlns:a16="http://schemas.microsoft.com/office/drawing/2014/main" val="4233196522"/>
                    </a:ext>
                  </a:extLst>
                </a:gridCol>
                <a:gridCol w="2034989">
                  <a:extLst>
                    <a:ext uri="{9D8B030D-6E8A-4147-A177-3AD203B41FA5}">
                      <a16:colId xmlns:a16="http://schemas.microsoft.com/office/drawing/2014/main" val="970002484"/>
                    </a:ext>
                  </a:extLst>
                </a:gridCol>
                <a:gridCol w="2034989">
                  <a:extLst>
                    <a:ext uri="{9D8B030D-6E8A-4147-A177-3AD203B41FA5}">
                      <a16:colId xmlns:a16="http://schemas.microsoft.com/office/drawing/2014/main" val="91761502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Модули (тематические линии) предмета ОБЗР на уровне СОО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8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Количество часов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0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irport" panose="0200050602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8669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8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irport" panose="0200050602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ФРП ОБЖ-2023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ФРП ОБЗР-2024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18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1. Безопасное и устойчивое развитие личности, общества, государства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7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2. Военная подготовка. Основы военных знаний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03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3. Культура безопасности жизнедеятельности в современном обществе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75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4. Безопасность в быту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46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5. Безопасность на транспорте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698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6. Безопасность в общественных местах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29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7. Безопасность в природной среде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31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8. Основы медицинских знаний. Оказание первой помощи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1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9. Безопасность в социуме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94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10. Безопасность в информационном пространстве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22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irport" panose="02000506020000020004" pitchFamily="2" charset="0"/>
                          <a:ea typeface="+mn-ea"/>
                          <a:cs typeface="+mn-cs"/>
                        </a:rPr>
                        <a:t>11. Основы противодействия экстремизму и терроризму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56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730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91081" y="884065"/>
            <a:ext cx="5100917" cy="597393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88890" y="1192073"/>
            <a:ext cx="750615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Строевая подготовка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Тактическая подготовка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Огневая подготовка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Беспилотные летательные аппараты (БПЛА)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Основы технической подготовки и связи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Военная топография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Инженерная подготовка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Радиационная, химическая и биологическая защита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Военно-медицинская подготовка. Тактическая медицина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948" y="11173"/>
            <a:ext cx="6751067" cy="878541"/>
          </a:xfrm>
        </p:spPr>
        <p:txBody>
          <a:bodyPr>
            <a:noAutofit/>
          </a:bodyPr>
          <a:lstStyle/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Дидактические элементы</a:t>
            </a:r>
            <a:b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</a:br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модуля «Основы военной подготовки»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171867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Рисунок 6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72643" y="862473"/>
            <a:ext cx="5119354" cy="5995525"/>
          </a:xfrm>
          <a:prstGeom prst="rect">
            <a:avLst/>
          </a:prstGeom>
        </p:spPr>
      </p:pic>
      <p:sp>
        <p:nvSpPr>
          <p:cNvPr id="41" name="Параллелограмм 40">
            <a:extLst>
              <a:ext uri="{FF2B5EF4-FFF2-40B4-BE49-F238E27FC236}">
                <a16:creationId xmlns:a16="http://schemas.microsoft.com/office/drawing/2014/main" id="{12139D72-A3CC-45DF-A687-F6DF79494949}"/>
              </a:ext>
            </a:extLst>
          </p:cNvPr>
          <p:cNvSpPr/>
          <p:nvPr/>
        </p:nvSpPr>
        <p:spPr>
          <a:xfrm>
            <a:off x="396613" y="4298781"/>
            <a:ext cx="5247739" cy="1931809"/>
          </a:xfrm>
          <a:prstGeom prst="parallelogram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араллелограмм 41">
            <a:extLst>
              <a:ext uri="{FF2B5EF4-FFF2-40B4-BE49-F238E27FC236}">
                <a16:creationId xmlns:a16="http://schemas.microsoft.com/office/drawing/2014/main" id="{0B5CAD7F-86A5-429F-8FF4-17BC73AED08E}"/>
              </a:ext>
            </a:extLst>
          </p:cNvPr>
          <p:cNvSpPr/>
          <p:nvPr/>
        </p:nvSpPr>
        <p:spPr>
          <a:xfrm>
            <a:off x="6437832" y="4298781"/>
            <a:ext cx="5247739" cy="1931809"/>
          </a:xfrm>
          <a:prstGeom prst="parallelogram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араллелограмм 39">
            <a:extLst>
              <a:ext uri="{FF2B5EF4-FFF2-40B4-BE49-F238E27FC236}">
                <a16:creationId xmlns:a16="http://schemas.microsoft.com/office/drawing/2014/main" id="{6863A200-789C-4B31-BF88-331F12ADD99D}"/>
              </a:ext>
            </a:extLst>
          </p:cNvPr>
          <p:cNvSpPr/>
          <p:nvPr/>
        </p:nvSpPr>
        <p:spPr>
          <a:xfrm>
            <a:off x="856535" y="1597127"/>
            <a:ext cx="5247739" cy="1931809"/>
          </a:xfrm>
          <a:prstGeom prst="parallelogram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араллелограмм 5">
            <a:extLst>
              <a:ext uri="{FF2B5EF4-FFF2-40B4-BE49-F238E27FC236}">
                <a16:creationId xmlns:a16="http://schemas.microsoft.com/office/drawing/2014/main" id="{56DBBF13-4502-47EE-B75B-B55116A16DBA}"/>
              </a:ext>
            </a:extLst>
          </p:cNvPr>
          <p:cNvSpPr/>
          <p:nvPr/>
        </p:nvSpPr>
        <p:spPr>
          <a:xfrm>
            <a:off x="6884784" y="1597127"/>
            <a:ext cx="5247739" cy="1931809"/>
          </a:xfrm>
          <a:prstGeom prst="parallelogram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F1076C74-2148-4C76-9E9B-B48E32357E9B}"/>
              </a:ext>
            </a:extLst>
          </p:cNvPr>
          <p:cNvSpPr txBox="1">
            <a:spLocks/>
          </p:cNvSpPr>
          <p:nvPr/>
        </p:nvSpPr>
        <p:spPr>
          <a:xfrm>
            <a:off x="1442479" y="1927407"/>
            <a:ext cx="4348719" cy="1145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</a:rPr>
              <a:t>Освоение содержания в логике последовательного нарастания факторов опасности и разумного взаимодействия человека с окружающей средой</a:t>
            </a:r>
          </a:p>
        </p:txBody>
      </p:sp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A04390-9533-4C1D-952E-C82A4D9E958E}"/>
              </a:ext>
            </a:extLst>
          </p:cNvPr>
          <p:cNvSpPr txBox="1">
            <a:spLocks/>
          </p:cNvSpPr>
          <p:nvPr/>
        </p:nvSpPr>
        <p:spPr>
          <a:xfrm>
            <a:off x="856534" y="4784704"/>
            <a:ext cx="4360425" cy="11174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</a:rPr>
              <a:t>Преемственность приобретения знаний и формирования умений и навыков в области безопасности жизнедеятельности и защиты Родины</a:t>
            </a:r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F6BB7289-089F-4558-B5F6-14440FE0B8A3}"/>
              </a:ext>
            </a:extLst>
          </p:cNvPr>
          <p:cNvSpPr txBox="1">
            <a:spLocks/>
          </p:cNvSpPr>
          <p:nvPr/>
        </p:nvSpPr>
        <p:spPr>
          <a:xfrm>
            <a:off x="7072643" y="4784704"/>
            <a:ext cx="3882432" cy="869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</a:rPr>
              <a:t>Разумный учет и использование дидактических единиц смежных школьных предметов</a:t>
            </a:r>
          </a:p>
        </p:txBody>
      </p:sp>
      <p:sp>
        <p:nvSpPr>
          <p:cNvPr id="39" name="Подзаголовок 2">
            <a:extLst>
              <a:ext uri="{FF2B5EF4-FFF2-40B4-BE49-F238E27FC236}">
                <a16:creationId xmlns:a16="http://schemas.microsoft.com/office/drawing/2014/main" id="{CDC357DF-1531-4D59-997F-C3D4D72A4D8F}"/>
              </a:ext>
            </a:extLst>
          </p:cNvPr>
          <p:cNvSpPr txBox="1">
            <a:spLocks/>
          </p:cNvSpPr>
          <p:nvPr/>
        </p:nvSpPr>
        <p:spPr>
          <a:xfrm>
            <a:off x="7479006" y="1927407"/>
            <a:ext cx="4306627" cy="1174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</a:rPr>
              <a:t>Поэтапное увеличение </a:t>
            </a:r>
            <a:r>
              <a:rPr lang="ru-RU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</a:rPr>
              <a:t>знаниевого</a:t>
            </a:r>
            <a:r>
              <a:rPr lang="ru-RU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</a:rPr>
              <a:t> компонента по новым модулям: «основы обороны государства → основы военной службы → основы военной подготовки» </a:t>
            </a:r>
          </a:p>
        </p:txBody>
      </p:sp>
      <p:sp>
        <p:nvSpPr>
          <p:cNvPr id="63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/>
              <a:t>11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81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 txBox="1">
            <a:spLocks/>
          </p:cNvSpPr>
          <p:nvPr/>
        </p:nvSpPr>
        <p:spPr>
          <a:xfrm>
            <a:off x="1442479" y="-16063"/>
            <a:ext cx="5506005" cy="8785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Принципы реализации</a:t>
            </a:r>
          </a:p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обновленного содержания ОБЗР </a:t>
            </a:r>
          </a:p>
        </p:txBody>
      </p:sp>
      <p:sp>
        <p:nvSpPr>
          <p:cNvPr id="71" name="Овал 70"/>
          <p:cNvSpPr/>
          <p:nvPr/>
        </p:nvSpPr>
        <p:spPr>
          <a:xfrm>
            <a:off x="1001078" y="1297450"/>
            <a:ext cx="549591" cy="549591"/>
          </a:xfrm>
          <a:prstGeom prst="ellipse">
            <a:avLst/>
          </a:prstGeom>
          <a:ln w="1905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1</a:t>
            </a:r>
          </a:p>
        </p:txBody>
      </p:sp>
      <p:sp>
        <p:nvSpPr>
          <p:cNvPr id="72" name="Овал 71"/>
          <p:cNvSpPr/>
          <p:nvPr/>
        </p:nvSpPr>
        <p:spPr>
          <a:xfrm>
            <a:off x="7072643" y="1297450"/>
            <a:ext cx="549591" cy="549591"/>
          </a:xfrm>
          <a:prstGeom prst="ellipse">
            <a:avLst/>
          </a:prstGeom>
          <a:ln w="1905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2</a:t>
            </a:r>
          </a:p>
        </p:txBody>
      </p:sp>
      <p:sp>
        <p:nvSpPr>
          <p:cNvPr id="73" name="Овал 72"/>
          <p:cNvSpPr/>
          <p:nvPr/>
        </p:nvSpPr>
        <p:spPr>
          <a:xfrm>
            <a:off x="581739" y="4023985"/>
            <a:ext cx="549591" cy="549591"/>
          </a:xfrm>
          <a:prstGeom prst="ellipse">
            <a:avLst/>
          </a:prstGeom>
          <a:ln w="1905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3</a:t>
            </a:r>
          </a:p>
        </p:txBody>
      </p:sp>
      <p:sp>
        <p:nvSpPr>
          <p:cNvPr id="74" name="Овал 73"/>
          <p:cNvSpPr/>
          <p:nvPr/>
        </p:nvSpPr>
        <p:spPr>
          <a:xfrm>
            <a:off x="6603531" y="4023984"/>
            <a:ext cx="549591" cy="549591"/>
          </a:xfrm>
          <a:prstGeom prst="ellipse">
            <a:avLst/>
          </a:prstGeom>
          <a:ln w="1905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48724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8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72643" y="862473"/>
            <a:ext cx="5119354" cy="5995525"/>
          </a:xfrm>
          <a:prstGeom prst="rect">
            <a:avLst/>
          </a:prstGeom>
        </p:spPr>
      </p:pic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2864477" y="1274917"/>
            <a:ext cx="2809229" cy="4560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3301" tIns="31651" rIns="63301" bIns="31651"/>
          <a:lstStyle/>
          <a:p>
            <a:pPr algn="ctr"/>
            <a:endParaRPr lang="ru-RU" sz="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Повседневная ситуация</a:t>
            </a:r>
          </a:p>
        </p:txBody>
      </p:sp>
      <p:cxnSp>
        <p:nvCxnSpPr>
          <p:cNvPr id="59" name="Shape 60"/>
          <p:cNvCxnSpPr>
            <a:stCxn id="63" idx="3"/>
          </p:cNvCxnSpPr>
          <p:nvPr/>
        </p:nvCxnSpPr>
        <p:spPr>
          <a:xfrm>
            <a:off x="2778075" y="2103641"/>
            <a:ext cx="545032" cy="579573"/>
          </a:xfrm>
          <a:prstGeom prst="bentConnector2">
            <a:avLst/>
          </a:prstGeom>
          <a:ln w="12700">
            <a:solidFill>
              <a:schemeClr val="tx1"/>
            </a:solidFill>
            <a:prstDash val="lgDash"/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12"/>
          <p:cNvSpPr>
            <a:spLocks noChangeArrowheads="1"/>
          </p:cNvSpPr>
          <p:nvPr/>
        </p:nvSpPr>
        <p:spPr bwMode="auto">
          <a:xfrm>
            <a:off x="2864477" y="2698019"/>
            <a:ext cx="2809229" cy="7102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prstDash val="lgDash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3301" tIns="31651" rIns="63301" bIns="31651"/>
          <a:lstStyle/>
          <a:p>
            <a:pPr algn="ctr"/>
            <a:endParaRPr lang="ru-RU" sz="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Потенциально опасная ситуация</a:t>
            </a:r>
          </a:p>
        </p:txBody>
      </p:sp>
      <p:sp>
        <p:nvSpPr>
          <p:cNvPr id="61" name="Rectangle 12"/>
          <p:cNvSpPr>
            <a:spLocks noChangeArrowheads="1"/>
          </p:cNvSpPr>
          <p:nvPr/>
        </p:nvSpPr>
        <p:spPr bwMode="auto">
          <a:xfrm>
            <a:off x="2864477" y="4567366"/>
            <a:ext cx="2809229" cy="456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3301" tIns="31651" rIns="63301" bIns="31651"/>
          <a:lstStyle/>
          <a:p>
            <a:pPr algn="ctr"/>
            <a:endParaRPr lang="ru-RU" sz="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Экстремальная ситуация</a:t>
            </a:r>
          </a:p>
        </p:txBody>
      </p:sp>
      <p:sp>
        <p:nvSpPr>
          <p:cNvPr id="62" name="Rectangle 12"/>
          <p:cNvSpPr>
            <a:spLocks noChangeArrowheads="1"/>
          </p:cNvSpPr>
          <p:nvPr/>
        </p:nvSpPr>
        <p:spPr bwMode="auto">
          <a:xfrm>
            <a:off x="2865860" y="5898423"/>
            <a:ext cx="2809229" cy="456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3301" tIns="31651" rIns="63301" bIns="31651"/>
          <a:lstStyle/>
          <a:p>
            <a:pPr algn="ctr"/>
            <a:endParaRPr lang="ru-RU" sz="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Чрезвычайная ситуация</a:t>
            </a:r>
          </a:p>
        </p:txBody>
      </p:sp>
      <p:sp>
        <p:nvSpPr>
          <p:cNvPr id="63" name="Rectangle 12"/>
          <p:cNvSpPr>
            <a:spLocks noChangeArrowheads="1"/>
          </p:cNvSpPr>
          <p:nvPr/>
        </p:nvSpPr>
        <p:spPr bwMode="auto">
          <a:xfrm>
            <a:off x="939458" y="1875611"/>
            <a:ext cx="1838617" cy="4560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3301" tIns="31651" rIns="63301" bIns="31651"/>
          <a:lstStyle/>
          <a:p>
            <a:pPr algn="ctr"/>
            <a:endParaRPr lang="ru-RU" sz="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Внешние факторы</a:t>
            </a:r>
          </a:p>
        </p:txBody>
      </p:sp>
      <p:sp>
        <p:nvSpPr>
          <p:cNvPr id="64" name="Rectangle 12"/>
          <p:cNvSpPr>
            <a:spLocks noChangeArrowheads="1"/>
          </p:cNvSpPr>
          <p:nvPr/>
        </p:nvSpPr>
        <p:spPr bwMode="auto">
          <a:xfrm>
            <a:off x="5751921" y="1875611"/>
            <a:ext cx="1838617" cy="4560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3301" tIns="31651" rIns="63301" bIns="31651"/>
          <a:lstStyle/>
          <a:p>
            <a:pPr algn="ctr"/>
            <a:endParaRPr lang="ru-RU" sz="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Внутренние факторы</a:t>
            </a:r>
          </a:p>
        </p:txBody>
      </p:sp>
      <p:cxnSp>
        <p:nvCxnSpPr>
          <p:cNvPr id="65" name="Прямая со стрелкой 64"/>
          <p:cNvCxnSpPr>
            <a:stCxn id="58" idx="2"/>
            <a:endCxn id="60" idx="0"/>
          </p:cNvCxnSpPr>
          <p:nvPr/>
        </p:nvCxnSpPr>
        <p:spPr>
          <a:xfrm>
            <a:off x="4269092" y="1730977"/>
            <a:ext cx="0" cy="96704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hape 60"/>
          <p:cNvCxnSpPr>
            <a:stCxn id="64" idx="1"/>
          </p:cNvCxnSpPr>
          <p:nvPr/>
        </p:nvCxnSpPr>
        <p:spPr>
          <a:xfrm rot="10800000" flipV="1">
            <a:off x="5161725" y="2103641"/>
            <a:ext cx="590197" cy="591532"/>
          </a:xfrm>
          <a:prstGeom prst="bentConnector2">
            <a:avLst/>
          </a:prstGeom>
          <a:ln w="12700">
            <a:solidFill>
              <a:schemeClr val="tx1"/>
            </a:solidFill>
            <a:prstDash val="lgDash"/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12"/>
          <p:cNvSpPr>
            <a:spLocks noChangeArrowheads="1"/>
          </p:cNvSpPr>
          <p:nvPr/>
        </p:nvSpPr>
        <p:spPr bwMode="auto">
          <a:xfrm>
            <a:off x="939458" y="3693461"/>
            <a:ext cx="1838617" cy="588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3301" tIns="31651" rIns="63301" bIns="31651"/>
          <a:lstStyle/>
          <a:p>
            <a:pPr algn="ctr"/>
            <a:endParaRPr lang="ru-RU" sz="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irport" panose="02000506020000020004" pitchFamily="2" charset="0"/>
                <a:ea typeface="+mj-ea"/>
                <a:cs typeface="+mj-cs"/>
              </a:rPr>
              <a:t>Комфортные (допустимые) условия</a:t>
            </a:r>
          </a:p>
        </p:txBody>
      </p:sp>
      <p:cxnSp>
        <p:nvCxnSpPr>
          <p:cNvPr id="69" name="Shape 60"/>
          <p:cNvCxnSpPr>
            <a:stCxn id="60" idx="1"/>
            <a:endCxn id="67" idx="0"/>
          </p:cNvCxnSpPr>
          <p:nvPr/>
        </p:nvCxnSpPr>
        <p:spPr>
          <a:xfrm rot="10800000" flipV="1">
            <a:off x="1858767" y="3053119"/>
            <a:ext cx="1005710" cy="640341"/>
          </a:xfrm>
          <a:prstGeom prst="bentConnector2">
            <a:avLst/>
          </a:prstGeom>
          <a:ln w="12700">
            <a:solidFill>
              <a:schemeClr val="tx1"/>
            </a:solidFill>
            <a:prstDash val="lgDash"/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hape 60"/>
          <p:cNvCxnSpPr>
            <a:stCxn id="60" idx="3"/>
            <a:endCxn id="68" idx="0"/>
          </p:cNvCxnSpPr>
          <p:nvPr/>
        </p:nvCxnSpPr>
        <p:spPr>
          <a:xfrm>
            <a:off x="5673706" y="3053120"/>
            <a:ext cx="997523" cy="656318"/>
          </a:xfrm>
          <a:prstGeom prst="bentConnector2">
            <a:avLst/>
          </a:prstGeom>
          <a:ln w="12700">
            <a:solidFill>
              <a:schemeClr val="tx1"/>
            </a:solidFill>
            <a:prstDash val="solid"/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hape 60"/>
          <p:cNvCxnSpPr>
            <a:endCxn id="60" idx="2"/>
          </p:cNvCxnSpPr>
          <p:nvPr/>
        </p:nvCxnSpPr>
        <p:spPr>
          <a:xfrm rot="10800000">
            <a:off x="4269092" y="3408221"/>
            <a:ext cx="1683944" cy="526220"/>
          </a:xfrm>
          <a:prstGeom prst="bentConnector2">
            <a:avLst/>
          </a:prstGeom>
          <a:ln w="12700">
            <a:solidFill>
              <a:schemeClr val="tx1"/>
            </a:solidFill>
            <a:prstDash val="lgDash"/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hape 60"/>
          <p:cNvCxnSpPr>
            <a:stCxn id="61" idx="0"/>
          </p:cNvCxnSpPr>
          <p:nvPr/>
        </p:nvCxnSpPr>
        <p:spPr>
          <a:xfrm rot="5400000" flipH="1" flipV="1">
            <a:off x="4880829" y="3495157"/>
            <a:ext cx="460473" cy="1683946"/>
          </a:xfrm>
          <a:prstGeom prst="bentConnector2">
            <a:avLst/>
          </a:prstGeom>
          <a:ln w="12700">
            <a:solidFill>
              <a:schemeClr val="tx1"/>
            </a:solidFill>
            <a:prstDash val="solid"/>
            <a:headEnd type="arrow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>
            <a:stCxn id="61" idx="2"/>
            <a:endCxn id="62" idx="0"/>
          </p:cNvCxnSpPr>
          <p:nvPr/>
        </p:nvCxnSpPr>
        <p:spPr>
          <a:xfrm>
            <a:off x="4269092" y="5023426"/>
            <a:ext cx="1383" cy="874997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Овал 74"/>
          <p:cNvSpPr/>
          <p:nvPr/>
        </p:nvSpPr>
        <p:spPr>
          <a:xfrm>
            <a:off x="737297" y="3472192"/>
            <a:ext cx="433532" cy="43353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tIns="31651" rIns="0" bIns="31651"/>
          <a:lstStyle/>
          <a:p>
            <a:pPr algn="ctr"/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1а</a:t>
            </a:r>
          </a:p>
        </p:txBody>
      </p:sp>
      <p:sp>
        <p:nvSpPr>
          <p:cNvPr id="76" name="Овал 75"/>
          <p:cNvSpPr/>
          <p:nvPr/>
        </p:nvSpPr>
        <p:spPr>
          <a:xfrm>
            <a:off x="2649207" y="2483164"/>
            <a:ext cx="433532" cy="43353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3301" tIns="31651" rIns="63301" bIns="31651"/>
          <a:lstStyle/>
          <a:p>
            <a:pPr algn="ctr"/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1</a:t>
            </a:r>
          </a:p>
        </p:txBody>
      </p:sp>
      <p:sp>
        <p:nvSpPr>
          <p:cNvPr id="77" name="Овал 76"/>
          <p:cNvSpPr/>
          <p:nvPr/>
        </p:nvSpPr>
        <p:spPr>
          <a:xfrm>
            <a:off x="2651951" y="4340824"/>
            <a:ext cx="433532" cy="43353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3301" tIns="31651" rIns="63301" bIns="31651"/>
          <a:lstStyle/>
          <a:p>
            <a:pPr algn="ctr"/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2</a:t>
            </a:r>
          </a:p>
        </p:txBody>
      </p:sp>
      <p:sp>
        <p:nvSpPr>
          <p:cNvPr id="78" name="Овал 77"/>
          <p:cNvSpPr/>
          <p:nvPr/>
        </p:nvSpPr>
        <p:spPr>
          <a:xfrm>
            <a:off x="2649207" y="5658318"/>
            <a:ext cx="433532" cy="43353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3301" tIns="31651" rIns="63301" bIns="31651"/>
          <a:lstStyle/>
          <a:p>
            <a:pPr algn="ctr"/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3</a:t>
            </a:r>
          </a:p>
        </p:txBody>
      </p:sp>
      <p:cxnSp>
        <p:nvCxnSpPr>
          <p:cNvPr id="79" name="Shape 60"/>
          <p:cNvCxnSpPr>
            <a:stCxn id="61" idx="3"/>
            <a:endCxn id="68" idx="2"/>
          </p:cNvCxnSpPr>
          <p:nvPr/>
        </p:nvCxnSpPr>
        <p:spPr>
          <a:xfrm flipV="1">
            <a:off x="5673706" y="4298101"/>
            <a:ext cx="997523" cy="497295"/>
          </a:xfrm>
          <a:prstGeom prst="bentConnector2">
            <a:avLst/>
          </a:prstGeom>
          <a:ln w="12700">
            <a:solidFill>
              <a:schemeClr val="tx1"/>
            </a:solidFill>
            <a:prstDash val="lgDash"/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12"/>
          <p:cNvSpPr>
            <a:spLocks noChangeArrowheads="1"/>
          </p:cNvSpPr>
          <p:nvPr/>
        </p:nvSpPr>
        <p:spPr bwMode="auto">
          <a:xfrm>
            <a:off x="5751920" y="3709438"/>
            <a:ext cx="1838617" cy="588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3301" tIns="31651" rIns="63301" bIns="31651"/>
          <a:lstStyle/>
          <a:p>
            <a:pPr algn="ctr"/>
            <a:endParaRPr lang="ru-RU" sz="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Ситуация реальной опасности</a:t>
            </a:r>
          </a:p>
        </p:txBody>
      </p:sp>
      <p:sp>
        <p:nvSpPr>
          <p:cNvPr id="74" name="Овал 73"/>
          <p:cNvSpPr/>
          <p:nvPr/>
        </p:nvSpPr>
        <p:spPr>
          <a:xfrm>
            <a:off x="5560409" y="3481157"/>
            <a:ext cx="433532" cy="43353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tIns="31651" rIns="0" bIns="31651"/>
          <a:lstStyle/>
          <a:p>
            <a:pPr algn="ctr"/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  <a:ea typeface="+mj-ea"/>
                <a:cs typeface="+mj-cs"/>
              </a:rPr>
              <a:t>1б</a:t>
            </a:r>
          </a:p>
        </p:txBody>
      </p:sp>
      <p:sp>
        <p:nvSpPr>
          <p:cNvPr id="80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/>
              <a:t>12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85" name="Рисунок 8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 txBox="1">
            <a:spLocks/>
          </p:cNvSpPr>
          <p:nvPr/>
        </p:nvSpPr>
        <p:spPr>
          <a:xfrm>
            <a:off x="349623" y="192045"/>
            <a:ext cx="7691718" cy="4876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Механизм развития чрезвычайной ситуации</a:t>
            </a:r>
          </a:p>
        </p:txBody>
      </p:sp>
    </p:spTree>
    <p:extLst>
      <p:ext uri="{BB962C8B-B14F-4D97-AF65-F5344CB8AC3E}">
        <p14:creationId xmlns:p14="http://schemas.microsoft.com/office/powerpoint/2010/main" val="1978666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72643" y="862473"/>
            <a:ext cx="5119354" cy="5995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534" y="2232349"/>
            <a:ext cx="6896100" cy="45148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" b="6332"/>
          <a:stretch/>
        </p:blipFill>
        <p:spPr>
          <a:xfrm>
            <a:off x="695459" y="939809"/>
            <a:ext cx="4324337" cy="56940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5145741" y="2680448"/>
            <a:ext cx="1586753" cy="39982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121153" y="2680448"/>
            <a:ext cx="959223" cy="39982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68188" y="2088783"/>
            <a:ext cx="3899647" cy="51098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 txBox="1">
            <a:spLocks/>
          </p:cNvSpPr>
          <p:nvPr/>
        </p:nvSpPr>
        <p:spPr>
          <a:xfrm>
            <a:off x="1061371" y="151064"/>
            <a:ext cx="6013210" cy="5615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Учебно-методическая литература</a:t>
            </a:r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341316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722" y="1429019"/>
            <a:ext cx="3837885" cy="50879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 txBox="1">
            <a:spLocks/>
          </p:cNvSpPr>
          <p:nvPr/>
        </p:nvSpPr>
        <p:spPr>
          <a:xfrm>
            <a:off x="1061371" y="151064"/>
            <a:ext cx="6013210" cy="5615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Учебно-методическая литература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/>
              <a:t>14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" r="3623"/>
          <a:stretch/>
        </p:blipFill>
        <p:spPr>
          <a:xfrm>
            <a:off x="1810867" y="1429019"/>
            <a:ext cx="3935506" cy="50778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" b="2090"/>
          <a:stretch/>
        </p:blipFill>
        <p:spPr>
          <a:xfrm>
            <a:off x="376516" y="1036270"/>
            <a:ext cx="3935506" cy="50778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783" y="1036270"/>
            <a:ext cx="3872486" cy="50879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8760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06" y="878552"/>
            <a:ext cx="3221639" cy="42452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8" y="1117239"/>
            <a:ext cx="3587851" cy="46427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"/>
          <a:stretch/>
        </p:blipFill>
        <p:spPr>
          <a:xfrm>
            <a:off x="4513939" y="1434130"/>
            <a:ext cx="3566511" cy="46312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28" y="1434130"/>
            <a:ext cx="3590731" cy="46427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"/>
          <a:stretch/>
        </p:blipFill>
        <p:spPr>
          <a:xfrm>
            <a:off x="4725509" y="1867057"/>
            <a:ext cx="3590731" cy="46427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" t="489" r="347" b="522"/>
          <a:stretch/>
        </p:blipFill>
        <p:spPr>
          <a:xfrm>
            <a:off x="8588300" y="1867057"/>
            <a:ext cx="3407268" cy="46312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0" y="-6665"/>
            <a:ext cx="8390965" cy="8852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2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0"/>
            <a:ext cx="3312459" cy="871785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C7B9C6E0-85F7-4D28-A5B0-B727BA353D6A}"/>
              </a:ext>
            </a:extLst>
          </p:cNvPr>
          <p:cNvSpPr txBox="1">
            <a:spLocks/>
          </p:cNvSpPr>
          <p:nvPr/>
        </p:nvSpPr>
        <p:spPr>
          <a:xfrm>
            <a:off x="685942" y="150737"/>
            <a:ext cx="7019079" cy="5615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port" panose="02000506020000020004" pitchFamily="2" charset="0"/>
              </a:rPr>
              <a:t>Учебно-методическая литература по ОВП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E9934F84-A026-4C5D-95B6-9DAD6711ECE7}"/>
              </a:ext>
            </a:extLst>
          </p:cNvPr>
          <p:cNvSpPr txBox="1">
            <a:spLocks/>
          </p:cNvSpPr>
          <p:nvPr/>
        </p:nvSpPr>
        <p:spPr>
          <a:xfrm>
            <a:off x="113372" y="6506883"/>
            <a:ext cx="379687" cy="24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366625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4644</TotalTime>
  <Words>795</Words>
  <Application>Microsoft Office PowerPoint</Application>
  <PresentationFormat>Широкоэкранный</PresentationFormat>
  <Paragraphs>215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Airport</vt:lpstr>
      <vt:lpstr>Arial</vt:lpstr>
      <vt:lpstr>Calibri</vt:lpstr>
      <vt:lpstr>Calibri Light</vt:lpstr>
      <vt:lpstr>Inter</vt:lpstr>
      <vt:lpstr>Times New Roman</vt:lpstr>
      <vt:lpstr>Тема Office</vt:lpstr>
      <vt:lpstr>Презентация PowerPoint</vt:lpstr>
      <vt:lpstr>Актуальность темы</vt:lpstr>
      <vt:lpstr>Презентация PowerPoint</vt:lpstr>
      <vt:lpstr>Презентация PowerPoint</vt:lpstr>
      <vt:lpstr>Презентация PowerPoint</vt:lpstr>
      <vt:lpstr>Федеральная рабочая программа по ОБЗР</vt:lpstr>
      <vt:lpstr>Федеральная рабочая программа по ОБЗР</vt:lpstr>
      <vt:lpstr>Федеральная рабочая программа по ОБЗР</vt:lpstr>
      <vt:lpstr>Федеральная рабочая программа по ОБЗР</vt:lpstr>
      <vt:lpstr>Дидактические элементы модуля «Основы военной подготовки»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creator>Пользователь;Рудаков Д.П.</dc:creator>
  <cp:lastModifiedBy>Расташанская ТВ</cp:lastModifiedBy>
  <cp:revision>138</cp:revision>
  <dcterms:created xsi:type="dcterms:W3CDTF">2024-05-14T02:57:48Z</dcterms:created>
  <dcterms:modified xsi:type="dcterms:W3CDTF">2024-08-16T05:52:16Z</dcterms:modified>
</cp:coreProperties>
</file>